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1"/>
  </p:notesMasterIdLst>
  <p:sldIdLst>
    <p:sldId id="576" r:id="rId2"/>
    <p:sldId id="570" r:id="rId3"/>
    <p:sldId id="574" r:id="rId4"/>
    <p:sldId id="575" r:id="rId5"/>
    <p:sldId id="582" r:id="rId6"/>
    <p:sldId id="577" r:id="rId7"/>
    <p:sldId id="579" r:id="rId8"/>
    <p:sldId id="578" r:id="rId9"/>
    <p:sldId id="580" r:id="rId10"/>
  </p:sldIdLst>
  <p:sldSz cx="9144000" cy="6858000" type="screen4x3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PMingLiU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99"/>
    <a:srgbClr val="CC6600"/>
    <a:srgbClr val="FFDBA7"/>
    <a:srgbClr val="00B050"/>
    <a:srgbClr val="0DFF7A"/>
    <a:srgbClr val="EDC01B"/>
    <a:srgbClr val="000066"/>
    <a:srgbClr val="FFB03B"/>
    <a:srgbClr val="FFCA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6" autoAdjust="0"/>
    <p:restoredTop sz="93462" autoAdjust="0"/>
  </p:normalViewPr>
  <p:slideViewPr>
    <p:cSldViewPr>
      <p:cViewPr varScale="1">
        <p:scale>
          <a:sx n="103" d="100"/>
          <a:sy n="103" d="100"/>
        </p:scale>
        <p:origin x="179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4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 altLang="zh-TW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294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endParaRPr lang="en-US" altLang="zh-TW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 altLang="zh-TW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294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7191020F-31FB-4B94-8C1D-AB5E47BDCC3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67856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PMingLiU" pitchFamily="18" charset="-12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PMingLiU" pitchFamily="18" charset="-12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PMingLiU" pitchFamily="18" charset="-12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PMingLiU" pitchFamily="18" charset="-12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PMingLiU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1020F-31FB-4B94-8C1D-AB5E47BDCC31}" type="slidenum">
              <a:rPr lang="en-US" altLang="zh-TW" smtClean="0"/>
              <a:pPr/>
              <a:t>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30679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1020F-31FB-4B94-8C1D-AB5E47BDCC31}" type="slidenum">
              <a:rPr lang="en-US" altLang="zh-TW" smtClean="0"/>
              <a:pPr/>
              <a:t>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0952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F7FDD-A28C-7BCB-AD92-2FB04FC51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CB731C-3840-31CA-E6FD-4E2E984465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1D950-8839-83A4-5140-1FE16C89C1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A4A38-5573-1D88-338A-56260DF445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1020F-31FB-4B94-8C1D-AB5E47BDCC31}" type="slidenum">
              <a:rPr lang="en-US" altLang="zh-TW" smtClean="0"/>
              <a:pPr/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34593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EA819-CFBE-3415-80E6-354B6F76E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C1B82B-7342-D48A-DFF3-B08507DDBB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965FC3-B3C4-0442-92A5-DE266F52F9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2A026-379F-185E-8420-8AC895593D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1020F-31FB-4B94-8C1D-AB5E47BDCC31}" type="slidenum">
              <a:rPr lang="en-US" altLang="zh-TW" smtClean="0"/>
              <a:pPr/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05122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401954B-8FE0-4078-8CAA-C370DD08BB7A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477132-CC25-430A-9839-916FEFA8098F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486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486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AE62D16-CD29-45F6-A229-C69FFCBD0724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標題，四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sz="quarter"/>
          </p:nvPr>
        </p:nvSpPr>
        <p:spPr>
          <a:xfrm>
            <a:off x="685800" y="304800"/>
            <a:ext cx="7772400" cy="6096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85800" y="1447800"/>
            <a:ext cx="3810000" cy="2095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648200" y="1447800"/>
            <a:ext cx="3810000" cy="2095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685800" y="3695700"/>
            <a:ext cx="3810000" cy="2095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8200" y="3695700"/>
            <a:ext cx="3810000" cy="2095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>
          <a:xfrm>
            <a:off x="8534400" y="609600"/>
            <a:ext cx="457200" cy="304800"/>
          </a:xfrm>
        </p:spPr>
        <p:txBody>
          <a:bodyPr/>
          <a:lstStyle>
            <a:lvl1pPr>
              <a:defRPr/>
            </a:lvl1pPr>
          </a:lstStyle>
          <a:p>
            <a:fld id="{2B933FF5-C4C4-4733-8296-BB28E0C1C269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6096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685800" y="1447800"/>
            <a:ext cx="7772400" cy="4343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8534400" y="609600"/>
            <a:ext cx="457200" cy="304800"/>
          </a:xfrm>
        </p:spPr>
        <p:txBody>
          <a:bodyPr/>
          <a:lstStyle>
            <a:lvl1pPr>
              <a:defRPr/>
            </a:lvl1pPr>
          </a:lstStyle>
          <a:p>
            <a:fld id="{6B7276CC-0C8F-45F4-A589-EC29EE5B0718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CD39C0-D1F8-4C60-B1F5-29418070D256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C4F9107-036C-46BD-BF7F-3B6D69FA7083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71265AC-68A5-4FE7-B744-CAFB7E1369F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95AB702-55D9-420A-8425-982D10028243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4B049FA-BD55-4D2D-B1D5-A9D400AC97E2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D68A9DB-9DDB-4D50-A101-A61D4D1D4C77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9242A6C-5FCB-4A3C-BF7D-144E7E37C35D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12A3273-6DD3-4E2C-9C0C-08AEAE29AB60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lay1 copy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0" y="0"/>
            <a:ext cx="9144000" cy="6861175"/>
          </a:xfrm>
          <a:prstGeom prst="rect">
            <a:avLst/>
          </a:prstGeom>
          <a:noFill/>
        </p:spPr>
      </p:pic>
      <p:sp>
        <p:nvSpPr>
          <p:cNvPr id="266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609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09600"/>
            <a:ext cx="457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fld id="{D5087B24-5ECA-4EFD-8F0B-DBF613409961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rgbClr val="FFFFFF"/>
          </a:solidFill>
          <a:latin typeface="Times" pitchFamily="18" charset="0"/>
          <a:ea typeface="PMingLiU" pitchFamily="18" charset="-12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20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00FF"/>
        </a:buClr>
        <a:buFont typeface="Wingdings" pitchFamily="2" charset="2"/>
        <a:buChar char="v"/>
        <a:defRPr kumimoji="1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1600">
          <a:solidFill>
            <a:schemeClr val="tx1"/>
          </a:solidFill>
          <a:latin typeface="Times New Roman" pitchFamily="18" charset="0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1400" i="1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Times New Roman" pitchFamily="18" charset="0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Times New Roman" pitchFamily="18" charset="0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Times New Roman" pitchFamily="18" charset="0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Times New Roman" pitchFamily="18" charset="0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Times New Roman" pitchFamily="18" charset="0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fcs_qm.vn.gemteks.com/Frame.aspx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735F9-F9B0-9E72-28EA-2C7113F327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1</a:t>
            </a:fld>
            <a:endParaRPr lang="en-US" altLang="zh-TW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E2D7B867-118A-AD90-B38E-0651CD6DE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8800"/>
            <a:ext cx="9144000" cy="2438400"/>
          </a:xfrm>
        </p:spPr>
        <p:txBody>
          <a:bodyPr/>
          <a:lstStyle/>
          <a:p>
            <a:pPr algn="ctr">
              <a:buFont typeface="Wingdings" panose="05000000000000000000" pitchFamily="2" charset="2"/>
              <a:buNone/>
              <a:defRPr/>
            </a:pPr>
            <a:r>
              <a:rPr lang="en-US" altLang="zh-CN" sz="7200">
                <a:solidFill>
                  <a:schemeClr val="bg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Tài </a:t>
            </a:r>
            <a:r>
              <a:rPr lang="en-US" altLang="zh-CN" sz="7200" dirty="0" err="1">
                <a:solidFill>
                  <a:schemeClr val="bg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liệu</a:t>
            </a:r>
            <a:r>
              <a:rPr lang="en-US" altLang="zh-CN" sz="7200" dirty="0">
                <a:solidFill>
                  <a:schemeClr val="bg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altLang="zh-CN" sz="7200">
                <a:solidFill>
                  <a:schemeClr val="bg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training ngoại quan sản phẩm</a:t>
            </a:r>
            <a:endParaRPr lang="zh-TW" altLang="en-US" sz="3600" dirty="0">
              <a:solidFill>
                <a:schemeClr val="bg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67931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515C-3129-4770-83EC-65DD71DC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83392"/>
            <a:ext cx="7772400" cy="609600"/>
          </a:xfrm>
        </p:spPr>
        <p:txBody>
          <a:bodyPr/>
          <a:lstStyle/>
          <a:p>
            <a:r>
              <a:rPr lang="en-US">
                <a:latin typeface="+mn-lt"/>
                <a:cs typeface="Arabic Typesetting" panose="020B0604020202020204" pitchFamily="66" charset="-78"/>
              </a:rPr>
              <a:t>Dụng cụ và thiết bị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ED62A-672C-484D-B75F-A709B6A80F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2</a:t>
            </a:fld>
            <a:endParaRPr lang="en-US" altLang="zh-TW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83FB9-BE4C-4282-B871-2812349E6804}"/>
              </a:ext>
            </a:extLst>
          </p:cNvPr>
          <p:cNvSpPr txBox="1"/>
          <p:nvPr/>
        </p:nvSpPr>
        <p:spPr>
          <a:xfrm>
            <a:off x="496444" y="5317966"/>
            <a:ext cx="453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Film </a:t>
            </a:r>
            <a:r>
              <a:rPr lang="en-US" err="1">
                <a:solidFill>
                  <a:schemeClr val="bg2"/>
                </a:solidFill>
              </a:rPr>
              <a:t>đo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kích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th</a:t>
            </a:r>
            <a:r>
              <a:rPr lang="vi-VN">
                <a:solidFill>
                  <a:schemeClr val="bg2"/>
                </a:solidFill>
              </a:rPr>
              <a:t>ư</a:t>
            </a:r>
            <a:r>
              <a:rPr lang="en-US" err="1">
                <a:solidFill>
                  <a:schemeClr val="bg2"/>
                </a:solidFill>
              </a:rPr>
              <a:t>ớc</a:t>
            </a:r>
            <a:r>
              <a:rPr lang="en-US">
                <a:solidFill>
                  <a:schemeClr val="bg2"/>
                </a:solidFill>
              </a:rPr>
              <a:t> </a:t>
            </a:r>
            <a:br>
              <a:rPr lang="en-US">
                <a:solidFill>
                  <a:schemeClr val="bg2"/>
                </a:solidFill>
              </a:rPr>
            </a:br>
            <a:r>
              <a:rPr lang="en-US">
                <a:solidFill>
                  <a:schemeClr val="bg2"/>
                </a:solidFill>
              </a:rPr>
              <a:t>(</a:t>
            </a:r>
            <a:r>
              <a:rPr lang="en-US" err="1">
                <a:solidFill>
                  <a:schemeClr val="bg2"/>
                </a:solidFill>
              </a:rPr>
              <a:t>đo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chiều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dài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độ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rộng</a:t>
            </a:r>
            <a:r>
              <a:rPr lang="en-US">
                <a:solidFill>
                  <a:schemeClr val="bg2"/>
                </a:solidFill>
              </a:rPr>
              <a:t>, đ</a:t>
            </a:r>
            <a:r>
              <a:rPr lang="vi-VN">
                <a:solidFill>
                  <a:schemeClr val="bg2"/>
                </a:solidFill>
              </a:rPr>
              <a:t>ư</a:t>
            </a:r>
            <a:r>
              <a:rPr lang="en-US" err="1">
                <a:solidFill>
                  <a:schemeClr val="bg2"/>
                </a:solidFill>
              </a:rPr>
              <a:t>ờng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kính</a:t>
            </a:r>
            <a:r>
              <a:rPr lang="en-US">
                <a:solidFill>
                  <a:schemeClr val="bg2"/>
                </a:solidFill>
              </a:rPr>
              <a:t>…)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BC27F7-92D1-4C62-9B73-64FDB0F5E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77" t="-433" r="11696" b="433"/>
          <a:stretch/>
        </p:blipFill>
        <p:spPr>
          <a:xfrm>
            <a:off x="5638800" y="1188236"/>
            <a:ext cx="3505200" cy="3993363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FA2B76-F7A5-462A-8DF3-9D6652770D85}"/>
              </a:ext>
            </a:extLst>
          </p:cNvPr>
          <p:cNvSpPr txBox="1"/>
          <p:nvPr/>
        </p:nvSpPr>
        <p:spPr>
          <a:xfrm>
            <a:off x="5047807" y="5317966"/>
            <a:ext cx="453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Th</a:t>
            </a:r>
            <a:r>
              <a:rPr lang="vi-VN">
                <a:solidFill>
                  <a:schemeClr val="bg2"/>
                </a:solidFill>
              </a:rPr>
              <a:t>ư</a:t>
            </a:r>
            <a:r>
              <a:rPr lang="en-US" err="1">
                <a:solidFill>
                  <a:schemeClr val="bg2"/>
                </a:solidFill>
              </a:rPr>
              <a:t>ớc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độ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dày</a:t>
            </a:r>
            <a:br>
              <a:rPr lang="en-US">
                <a:solidFill>
                  <a:schemeClr val="bg2"/>
                </a:solidFill>
              </a:rPr>
            </a:br>
            <a:r>
              <a:rPr lang="en-US">
                <a:solidFill>
                  <a:schemeClr val="bg2"/>
                </a:solidFill>
              </a:rPr>
              <a:t>(</a:t>
            </a:r>
            <a:r>
              <a:rPr lang="en-US" err="1">
                <a:solidFill>
                  <a:schemeClr val="bg2"/>
                </a:solidFill>
              </a:rPr>
              <a:t>đo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chiều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cao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bậc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khoảng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hở</a:t>
            </a:r>
            <a:r>
              <a:rPr lang="en-US">
                <a:solidFill>
                  <a:schemeClr val="bg2"/>
                </a:solidFill>
              </a:rPr>
              <a:t>...)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37F7969-8A89-4601-BA4F-3DD75E843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2700" y="1188237"/>
            <a:ext cx="555307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5176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515C-3129-4770-83EC-65DD71DC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83392"/>
            <a:ext cx="7772400" cy="609600"/>
          </a:xfrm>
        </p:spPr>
        <p:txBody>
          <a:bodyPr/>
          <a:lstStyle/>
          <a:p>
            <a:r>
              <a:rPr lang="en-US" err="1">
                <a:latin typeface="+mn-lt"/>
                <a:cs typeface="Arabic Typesetting" panose="020B0604020202020204" pitchFamily="66" charset="-78"/>
              </a:rPr>
              <a:t>Điều</a:t>
            </a:r>
            <a:r>
              <a:rPr lang="en-US">
                <a:latin typeface="+mn-lt"/>
                <a:cs typeface="Arabic Typesetting" panose="020B0604020202020204" pitchFamily="66" charset="-78"/>
              </a:rPr>
              <a:t> </a:t>
            </a:r>
            <a:r>
              <a:rPr lang="en-US" err="1">
                <a:latin typeface="+mn-lt"/>
                <a:cs typeface="Arabic Typesetting" panose="020B0604020202020204" pitchFamily="66" charset="-78"/>
              </a:rPr>
              <a:t>kiện</a:t>
            </a:r>
            <a:r>
              <a:rPr lang="en-US">
                <a:latin typeface="+mn-lt"/>
                <a:cs typeface="Arabic Typesetting" panose="020B0604020202020204" pitchFamily="66" charset="-78"/>
              </a:rPr>
              <a:t> </a:t>
            </a:r>
            <a:r>
              <a:rPr lang="en-US" err="1">
                <a:latin typeface="+mn-lt"/>
                <a:cs typeface="Arabic Typesetting" panose="020B0604020202020204" pitchFamily="66" charset="-78"/>
              </a:rPr>
              <a:t>ngoại</a:t>
            </a:r>
            <a:r>
              <a:rPr lang="en-US">
                <a:latin typeface="+mn-lt"/>
                <a:cs typeface="Arabic Typesetting" panose="020B0604020202020204" pitchFamily="66" charset="-78"/>
              </a:rPr>
              <a:t> </a:t>
            </a:r>
            <a:r>
              <a:rPr lang="en-US" err="1">
                <a:latin typeface="+mn-lt"/>
                <a:cs typeface="Arabic Typesetting" panose="020B0604020202020204" pitchFamily="66" charset="-78"/>
              </a:rPr>
              <a:t>quan</a:t>
            </a:r>
            <a:endParaRPr lang="en-US">
              <a:latin typeface="+mn-lt"/>
              <a:cs typeface="Arabic Typesetting" panose="020B0604020202020204" pitchFamily="66" charset="-78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0A56C20-9286-4529-990F-D656377EA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1133816"/>
            <a:ext cx="4229986" cy="2133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ED62A-672C-484D-B75F-A709B6A80F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3</a:t>
            </a:fld>
            <a:endParaRPr lang="en-US" altLang="zh-TW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83FB9-BE4C-4282-B871-2812349E6804}"/>
              </a:ext>
            </a:extLst>
          </p:cNvPr>
          <p:cNvSpPr txBox="1"/>
          <p:nvPr/>
        </p:nvSpPr>
        <p:spPr>
          <a:xfrm>
            <a:off x="4609216" y="1626590"/>
            <a:ext cx="4534785" cy="83099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rgbClr val="FF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/>
                </a:solidFill>
              </a:rPr>
              <a:t>Ánh</a:t>
            </a:r>
            <a:r>
              <a:rPr lang="en-US" sz="2400"/>
              <a:t> </a:t>
            </a:r>
            <a:r>
              <a:rPr lang="en-US" sz="2400">
                <a:solidFill>
                  <a:schemeClr val="bg2"/>
                </a:solidFill>
              </a:rPr>
              <a:t>sáng</a:t>
            </a:r>
            <a:r>
              <a:rPr lang="en-US" sz="2400"/>
              <a:t>:</a:t>
            </a:r>
            <a:r>
              <a:rPr lang="en-US" sz="2400">
                <a:solidFill>
                  <a:srgbClr val="0000FF"/>
                </a:solidFill>
              </a:rPr>
              <a:t>1000 ~ 1200 </a:t>
            </a:r>
            <a:r>
              <a:rPr lang="en-US" sz="2400">
                <a:solidFill>
                  <a:schemeClr val="bg2"/>
                </a:solidFill>
              </a:rPr>
              <a:t>lux</a:t>
            </a:r>
            <a:br>
              <a:rPr lang="en-US" sz="2400"/>
            </a:br>
            <a:r>
              <a:rPr lang="en-US" sz="2400" err="1">
                <a:solidFill>
                  <a:schemeClr val="bg2"/>
                </a:solidFill>
              </a:rPr>
              <a:t>Góc</a:t>
            </a:r>
            <a:r>
              <a:rPr lang="en-US" sz="2400">
                <a:solidFill>
                  <a:schemeClr val="bg2"/>
                </a:solidFill>
              </a:rPr>
              <a:t> </a:t>
            </a:r>
            <a:r>
              <a:rPr lang="en-US" sz="2400" err="1">
                <a:solidFill>
                  <a:schemeClr val="bg2"/>
                </a:solidFill>
              </a:rPr>
              <a:t>chiếu</a:t>
            </a:r>
            <a:r>
              <a:rPr lang="en-US" sz="2400">
                <a:solidFill>
                  <a:schemeClr val="bg2"/>
                </a:solidFill>
              </a:rPr>
              <a:t> </a:t>
            </a:r>
            <a:r>
              <a:rPr lang="en-US" sz="2400" err="1">
                <a:solidFill>
                  <a:schemeClr val="bg2"/>
                </a:solidFill>
              </a:rPr>
              <a:t>sáng</a:t>
            </a:r>
            <a:r>
              <a:rPr lang="en-US" sz="2400">
                <a:solidFill>
                  <a:schemeClr val="bg2"/>
                </a:solidFill>
              </a:rPr>
              <a:t> ~45</a:t>
            </a:r>
            <a:r>
              <a:rPr lang="en-US" sz="2400" baseline="30000">
                <a:solidFill>
                  <a:schemeClr val="bg2"/>
                </a:solidFill>
              </a:rPr>
              <a:t>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E51737-FDA7-6000-8976-E5875EEDC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608240"/>
            <a:ext cx="4226717" cy="19543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C61980-78B6-F58F-4A80-85E802CE7F9E}"/>
              </a:ext>
            </a:extLst>
          </p:cNvPr>
          <p:cNvSpPr txBox="1"/>
          <p:nvPr/>
        </p:nvSpPr>
        <p:spPr>
          <a:xfrm>
            <a:off x="4673082" y="4231137"/>
            <a:ext cx="4495800" cy="4160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rgbClr val="FF99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aseline="30000" err="1">
                <a:solidFill>
                  <a:schemeClr val="bg2"/>
                </a:solidFill>
              </a:rPr>
              <a:t>Tem</a:t>
            </a:r>
            <a:r>
              <a:rPr lang="en-US" sz="2400" baseline="30000">
                <a:solidFill>
                  <a:schemeClr val="bg2"/>
                </a:solidFill>
              </a:rPr>
              <a:t> </a:t>
            </a:r>
            <a:r>
              <a:rPr lang="en-US" sz="2400" baseline="30000" err="1">
                <a:solidFill>
                  <a:schemeClr val="bg2"/>
                </a:solidFill>
              </a:rPr>
              <a:t>tiêu</a:t>
            </a:r>
            <a:r>
              <a:rPr lang="en-US" sz="2400" baseline="30000">
                <a:solidFill>
                  <a:schemeClr val="bg2"/>
                </a:solidFill>
              </a:rPr>
              <a:t> </a:t>
            </a:r>
            <a:r>
              <a:rPr lang="en-US" sz="2400" baseline="30000" err="1">
                <a:solidFill>
                  <a:schemeClr val="bg2"/>
                </a:solidFill>
              </a:rPr>
              <a:t>chuẩn</a:t>
            </a:r>
            <a:r>
              <a:rPr lang="en-US" sz="2400" baseline="30000">
                <a:solidFill>
                  <a:schemeClr val="bg2"/>
                </a:solidFill>
              </a:rPr>
              <a:t> </a:t>
            </a:r>
            <a:r>
              <a:rPr lang="en-US" sz="2400" baseline="30000" err="1">
                <a:solidFill>
                  <a:schemeClr val="bg2"/>
                </a:solidFill>
              </a:rPr>
              <a:t>ánh</a:t>
            </a:r>
            <a:r>
              <a:rPr lang="en-US" sz="2400" baseline="30000">
                <a:solidFill>
                  <a:schemeClr val="bg2"/>
                </a:solidFill>
              </a:rPr>
              <a:t> </a:t>
            </a:r>
            <a:r>
              <a:rPr lang="en-US" sz="2400" baseline="30000" err="1">
                <a:solidFill>
                  <a:schemeClr val="bg2"/>
                </a:solidFill>
              </a:rPr>
              <a:t>sáng</a:t>
            </a:r>
            <a:endParaRPr lang="en-US" sz="2400" baseline="300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1870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E26E-E0F5-DFA3-F4EA-B03DB823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</p:spPr>
        <p:txBody>
          <a:bodyPr/>
          <a:lstStyle/>
          <a:p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TIÊU CHUẨN  NGOẠI QUAN </a:t>
            </a:r>
            <a:b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SẢN PHẨM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140CC-DAB2-A101-7311-BBFAD6BB45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4</a:t>
            </a:fld>
            <a:endParaRPr lang="en-US" altLang="zh-TW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C00CB2-C99F-C9A7-0A7F-ECBCA9207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72305"/>
            <a:ext cx="2971800" cy="33677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36BABA-7224-279C-1467-C93C12F7D33C}"/>
              </a:ext>
            </a:extLst>
          </p:cNvPr>
          <p:cNvSpPr txBox="1"/>
          <p:nvPr/>
        </p:nvSpPr>
        <p:spPr>
          <a:xfrm>
            <a:off x="304800" y="5210754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>
                <a:solidFill>
                  <a:schemeClr val="bg2"/>
                </a:solidFill>
              </a:rPr>
              <a:t>Trước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khi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thực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hiện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kiểm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tra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phải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đeo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đầy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đủ</a:t>
            </a:r>
            <a:r>
              <a:rPr lang="en-US">
                <a:solidFill>
                  <a:schemeClr val="bg2"/>
                </a:solidFill>
              </a:rPr>
              <a:t> gang </a:t>
            </a:r>
            <a:r>
              <a:rPr lang="en-US" err="1">
                <a:solidFill>
                  <a:schemeClr val="bg2"/>
                </a:solidFill>
              </a:rPr>
              <a:t>tay</a:t>
            </a:r>
            <a:r>
              <a:rPr lang="en-US">
                <a:solidFill>
                  <a:schemeClr val="bg2"/>
                </a:solidFill>
              </a:rPr>
              <a:t>, bao </a:t>
            </a:r>
            <a:r>
              <a:rPr lang="en-US" err="1">
                <a:solidFill>
                  <a:schemeClr val="bg2"/>
                </a:solidFill>
              </a:rPr>
              <a:t>ngón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dây</a:t>
            </a:r>
            <a:r>
              <a:rPr lang="en-US">
                <a:solidFill>
                  <a:schemeClr val="bg2"/>
                </a:solidFill>
              </a:rPr>
              <a:t> ESD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2FEEDD-FF13-1EB3-EA9E-3FD7BB262EEE}"/>
              </a:ext>
            </a:extLst>
          </p:cNvPr>
          <p:cNvSpPr txBox="1"/>
          <p:nvPr/>
        </p:nvSpPr>
        <p:spPr>
          <a:xfrm>
            <a:off x="5219700" y="5345668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>
                <a:solidFill>
                  <a:schemeClr val="bg2"/>
                </a:solidFill>
              </a:rPr>
              <a:t>Và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cần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đọc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kỹ</a:t>
            </a:r>
            <a:r>
              <a:rPr lang="en-US">
                <a:solidFill>
                  <a:schemeClr val="bg2"/>
                </a:solidFill>
              </a:rPr>
              <a:t> SOP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098795-7D0A-7E59-1188-CEE6E5B0F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701" y="1072677"/>
            <a:ext cx="4671547" cy="336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2993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20602-42FD-2C3C-93A5-F5B0A7D3E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954E-BD22-2A68-05A0-4471035A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</p:spPr>
        <p:txBody>
          <a:bodyPr/>
          <a:lstStyle/>
          <a:p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TIÊU CHUẨN  NGOẠI QUAN </a:t>
            </a:r>
            <a:b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SẢN PHẨM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21598-F96A-AAEC-2F6B-4F71BDBBBD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5</a:t>
            </a:fld>
            <a:endParaRPr lang="en-US" altLang="zh-TW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CAAD3C-8AFA-1263-2C7F-CA5D8FFA9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18" y="1066800"/>
            <a:ext cx="7467600" cy="3302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8A376E-FC5B-6576-78F9-4CC260AA5B20}"/>
              </a:ext>
            </a:extLst>
          </p:cNvPr>
          <p:cNvSpPr txBox="1"/>
          <p:nvPr/>
        </p:nvSpPr>
        <p:spPr>
          <a:xfrm>
            <a:off x="76200" y="4572000"/>
            <a:ext cx="70617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+mn-lt"/>
              </a:rPr>
              <a:t>- Cách để lấy PN 99 từ PN 98</a:t>
            </a:r>
          </a:p>
          <a:p>
            <a:r>
              <a:rPr lang="en-US">
                <a:solidFill>
                  <a:schemeClr val="bg2"/>
                </a:solidFill>
                <a:latin typeface="+mn-lt"/>
              </a:rPr>
              <a:t> +B1: truy cập vào </a:t>
            </a:r>
            <a:r>
              <a:rPr lang="en-US">
                <a:solidFill>
                  <a:srgbClr val="0000FF"/>
                </a:solidFill>
                <a:latin typeface="+mn-lt"/>
                <a:hlinkClick r:id="rId3"/>
              </a:rPr>
              <a:t>http://sfcs_qm.vn.gemteks.com/Frame.aspx</a:t>
            </a:r>
            <a:r>
              <a:rPr lang="en-US">
                <a:solidFill>
                  <a:srgbClr val="0000FF"/>
                </a:solidFill>
                <a:latin typeface="+mn-lt"/>
              </a:rPr>
              <a:t> </a:t>
            </a:r>
          </a:p>
          <a:p>
            <a:r>
              <a:rPr lang="en-US">
                <a:solidFill>
                  <a:srgbClr val="0000FF"/>
                </a:solidFill>
                <a:latin typeface="+mn-lt"/>
              </a:rPr>
              <a:t> </a:t>
            </a:r>
            <a:r>
              <a:rPr lang="en-US">
                <a:solidFill>
                  <a:schemeClr val="bg2"/>
                </a:solidFill>
                <a:latin typeface="+mn-lt"/>
              </a:rPr>
              <a:t>+B2: Chọn Query (số 1)</a:t>
            </a:r>
          </a:p>
          <a:p>
            <a:r>
              <a:rPr lang="en-US">
                <a:solidFill>
                  <a:schemeClr val="bg2"/>
                </a:solidFill>
                <a:latin typeface="+mn-lt"/>
              </a:rPr>
              <a:t> +B3: chọn </a:t>
            </a:r>
            <a:r>
              <a:rPr lang="zh-TW" altLang="en-US">
                <a:solidFill>
                  <a:schemeClr val="bg2"/>
                </a:solidFill>
                <a:latin typeface="+mn-lt"/>
              </a:rPr>
              <a:t>料號資料查詢 </a:t>
            </a:r>
            <a:r>
              <a:rPr lang="en-US" altLang="zh-TW">
                <a:solidFill>
                  <a:schemeClr val="bg2"/>
                </a:solidFill>
                <a:latin typeface="+mn-lt"/>
              </a:rPr>
              <a:t>(số 2)</a:t>
            </a:r>
          </a:p>
          <a:p>
            <a:r>
              <a:rPr lang="en-US">
                <a:solidFill>
                  <a:schemeClr val="bg2"/>
                </a:solidFill>
                <a:latin typeface="+mn-lt"/>
              </a:rPr>
              <a:t> +B4: Nhập PN 98 vào phần (số 3) </a:t>
            </a:r>
          </a:p>
          <a:p>
            <a:r>
              <a:rPr lang="en-US">
                <a:solidFill>
                  <a:schemeClr val="bg2"/>
                </a:solidFill>
                <a:latin typeface="+mn-lt"/>
              </a:rPr>
              <a:t>- Sau khi làm xong các bước trên màn hình sẽ hiển thị PN 99 (số 4) </a:t>
            </a:r>
          </a:p>
        </p:txBody>
      </p:sp>
    </p:spTree>
    <p:extLst>
      <p:ext uri="{BB962C8B-B14F-4D97-AF65-F5344CB8AC3E}">
        <p14:creationId xmlns:p14="http://schemas.microsoft.com/office/powerpoint/2010/main" val="266762533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A05BA-43B6-4BAF-8F1B-6027AED82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0BA7D-B117-B42C-FFBD-3A1C4772A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</p:spPr>
        <p:txBody>
          <a:bodyPr/>
          <a:lstStyle/>
          <a:p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TIÊU CHUẨN  NGOẠI QUAN </a:t>
            </a:r>
            <a:b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SẢN PHẨM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73EA5-3975-5297-B2BD-131ACB847C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6</a:t>
            </a:fld>
            <a:endParaRPr lang="en-US" altLang="zh-TW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DFE1A-4910-25D4-BECE-EC63C2ECFBE4}"/>
              </a:ext>
            </a:extLst>
          </p:cNvPr>
          <p:cNvSpPr txBox="1"/>
          <p:nvPr/>
        </p:nvSpPr>
        <p:spPr>
          <a:xfrm>
            <a:off x="24882" y="3541842"/>
            <a:ext cx="53853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- Sau </a:t>
            </a:r>
            <a:r>
              <a:rPr lang="en-US" err="1">
                <a:solidFill>
                  <a:schemeClr val="bg2"/>
                </a:solidFill>
              </a:rPr>
              <a:t>đó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lấy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sản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phẩm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kiểm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tra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ngoại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quan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khi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kiểm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tra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ngoại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quan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cần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lưu</a:t>
            </a:r>
            <a:r>
              <a:rPr lang="en-US">
                <a:solidFill>
                  <a:schemeClr val="bg2"/>
                </a:solidFill>
              </a:rPr>
              <a:t> ý </a:t>
            </a:r>
            <a:r>
              <a:rPr lang="en-US" err="1">
                <a:solidFill>
                  <a:schemeClr val="bg2"/>
                </a:solidFill>
              </a:rPr>
              <a:t>các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điểm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sau</a:t>
            </a:r>
            <a:r>
              <a:rPr lang="en-US">
                <a:solidFill>
                  <a:schemeClr val="bg2"/>
                </a:solidFill>
              </a:rPr>
              <a:t>:</a:t>
            </a:r>
          </a:p>
          <a:p>
            <a:r>
              <a:rPr lang="en-US">
                <a:solidFill>
                  <a:schemeClr val="bg2"/>
                </a:solidFill>
              </a:rPr>
              <a:t> + Kiểm </a:t>
            </a:r>
            <a:r>
              <a:rPr lang="en-US" err="1">
                <a:solidFill>
                  <a:schemeClr val="bg2"/>
                </a:solidFill>
              </a:rPr>
              <a:t>tra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sản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phẩm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xem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có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bị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bẩn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xước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mẻ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vỡ</a:t>
            </a:r>
            <a:r>
              <a:rPr lang="en-US">
                <a:solidFill>
                  <a:schemeClr val="bg2"/>
                </a:solidFill>
              </a:rPr>
              <a:t>,…</a:t>
            </a:r>
          </a:p>
          <a:p>
            <a:r>
              <a:rPr lang="en-US">
                <a:solidFill>
                  <a:schemeClr val="bg2"/>
                </a:solidFill>
              </a:rPr>
              <a:t> + Kiểm </a:t>
            </a:r>
            <a:r>
              <a:rPr lang="en-US" err="1">
                <a:solidFill>
                  <a:schemeClr val="bg2"/>
                </a:solidFill>
              </a:rPr>
              <a:t>tra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các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cổng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kết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nối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xem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có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bị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err="1">
                <a:solidFill>
                  <a:schemeClr val="bg2"/>
                </a:solidFill>
              </a:rPr>
              <a:t>lệch</a:t>
            </a:r>
            <a:r>
              <a:rPr lang="en-US">
                <a:solidFill>
                  <a:schemeClr val="bg2"/>
                </a:solidFill>
              </a:rPr>
              <a:t>, </a:t>
            </a:r>
            <a:r>
              <a:rPr lang="en-US" err="1">
                <a:solidFill>
                  <a:schemeClr val="bg2"/>
                </a:solidFill>
              </a:rPr>
              <a:t>vỡ</a:t>
            </a:r>
            <a:r>
              <a:rPr lang="en-US">
                <a:solidFill>
                  <a:schemeClr val="bg2"/>
                </a:solidFill>
              </a:rPr>
              <a:t>,…</a:t>
            </a:r>
          </a:p>
          <a:p>
            <a:r>
              <a:rPr lang="en-US">
                <a:solidFill>
                  <a:schemeClr val="bg2"/>
                </a:solidFill>
              </a:rPr>
              <a:t> + Kiểm tra tem xem có bị thiếu, dán lệch, xước, mất nét,…</a:t>
            </a:r>
          </a:p>
          <a:p>
            <a:r>
              <a:rPr lang="en-US">
                <a:solidFill>
                  <a:schemeClr val="bg2"/>
                </a:solidFill>
              </a:rPr>
              <a:t> + Kiểm tra nút bấm có bị liệt không.</a:t>
            </a:r>
          </a:p>
          <a:p>
            <a:r>
              <a:rPr lang="en-US">
                <a:solidFill>
                  <a:schemeClr val="bg2"/>
                </a:solidFill>
              </a:rPr>
              <a:t> + Lắc sản phẩm xem có dị vật bên trong không.</a:t>
            </a:r>
          </a:p>
          <a:p>
            <a:r>
              <a:rPr lang="en-US">
                <a:solidFill>
                  <a:schemeClr val="bg2"/>
                </a:solidFill>
              </a:rPr>
              <a:t> + Kiêm tra đo Gap sản phẩm theo tiêu chuẩn SOP.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76C0C5-FF86-6C94-FE43-16C1D3B78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196219"/>
            <a:ext cx="2092636" cy="20803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7E467E-14B3-17A3-EBB6-421EE0F83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499" y="1111730"/>
            <a:ext cx="1066161" cy="20803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04FEC7-D01B-87B7-EAF1-19EA41B36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0" y="1196219"/>
            <a:ext cx="2105521" cy="2080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9096F01-6086-5E90-92A9-79F40B4621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8234" y="1199267"/>
            <a:ext cx="2603366" cy="2080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15A473-6829-176E-9CFC-6B945D5E91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2982" y="3429000"/>
            <a:ext cx="3028618" cy="266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74919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FFF05-5DD7-E190-E419-69B3655A5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15224-50AA-8ACE-D3C3-BC6CF276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</p:spPr>
        <p:txBody>
          <a:bodyPr/>
          <a:lstStyle/>
          <a:p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TIÊU CHUẨN  NGOẠI QUAN </a:t>
            </a:r>
            <a:b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SẢN PHẨM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B37D86-A014-D836-2A55-9769F8A953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7</a:t>
            </a:fld>
            <a:endParaRPr lang="en-US" altLang="zh-TW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AB2561-DDF1-5B44-78F5-908D8D2DFC61}"/>
              </a:ext>
            </a:extLst>
          </p:cNvPr>
          <p:cNvSpPr txBox="1"/>
          <p:nvPr/>
        </p:nvSpPr>
        <p:spPr>
          <a:xfrm>
            <a:off x="0" y="990600"/>
            <a:ext cx="4648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- Để kiểm tra chi tiết MAC, SN, Label, mã QR code trên sản phẩm theo SOP</a:t>
            </a:r>
          </a:p>
          <a:p>
            <a:r>
              <a:rPr lang="en-US">
                <a:solidFill>
                  <a:schemeClr val="bg2"/>
                </a:solidFill>
              </a:rPr>
              <a:t> + Trước tiên lấy PN 99 của sản phẩm rồi rồi vào :</a:t>
            </a:r>
            <a:r>
              <a:rPr lang="en-US">
                <a:solidFill>
                  <a:schemeClr val="accent1"/>
                </a:solidFill>
              </a:rPr>
              <a:t> plm.gemtek.com.tw/Windchill/netmarkets/jsp/search/executeSearch.jsp?pgNo=0.2918792095364181&amp;executeLocation=search&amp; </a:t>
            </a:r>
            <a:r>
              <a:rPr lang="en-US">
                <a:solidFill>
                  <a:schemeClr val="bg2"/>
                </a:solidFill>
              </a:rPr>
              <a:t>(Hình1)</a:t>
            </a:r>
          </a:p>
          <a:p>
            <a:r>
              <a:rPr lang="en-US">
                <a:solidFill>
                  <a:schemeClr val="bg2"/>
                </a:solidFill>
              </a:rPr>
              <a:t> + Ở phần Name ta điền *(PN 99)* rồi ấn vào phần Search sẽ ra (Hình  2) rồi chọn SOP Packing như đánh dấu (Hình 2) </a:t>
            </a:r>
          </a:p>
          <a:p>
            <a:r>
              <a:rPr lang="en-US">
                <a:solidFill>
                  <a:schemeClr val="bg2"/>
                </a:solidFill>
              </a:rPr>
              <a:t> + Sau đó màn hình sẽ hiển thị như (hình 3) ta mở các file PDF để lấy hình ảnh SOP như hình 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C1C635-6478-CEA5-0A68-D55957109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020147"/>
            <a:ext cx="3529680" cy="17510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8046E9-C478-5E94-CBD2-143C1B940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1" y="2912811"/>
            <a:ext cx="3529680" cy="1362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85EAE1-43E2-BEC9-134A-F83E0468D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1" y="4448786"/>
            <a:ext cx="3529680" cy="15710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43DEE5-74DC-D500-AE08-D435C36CF3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2600" y="4652218"/>
            <a:ext cx="2441494" cy="20642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E853402-D499-10A2-38D9-C8FD048BE81F}"/>
              </a:ext>
            </a:extLst>
          </p:cNvPr>
          <p:cNvSpPr txBox="1"/>
          <p:nvPr/>
        </p:nvSpPr>
        <p:spPr>
          <a:xfrm>
            <a:off x="6866187" y="241896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95EF1A-18CC-20CC-C168-E5B62C16396C}"/>
              </a:ext>
            </a:extLst>
          </p:cNvPr>
          <p:cNvSpPr txBox="1"/>
          <p:nvPr/>
        </p:nvSpPr>
        <p:spPr>
          <a:xfrm>
            <a:off x="6866187" y="393474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A8A30A-0C6A-DEDA-F99B-15B51A2CCFFC}"/>
              </a:ext>
            </a:extLst>
          </p:cNvPr>
          <p:cNvSpPr txBox="1"/>
          <p:nvPr/>
        </p:nvSpPr>
        <p:spPr>
          <a:xfrm>
            <a:off x="6866187" y="570418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4E0899-7EBA-9D27-0D1E-BBFF6E378B6C}"/>
              </a:ext>
            </a:extLst>
          </p:cNvPr>
          <p:cNvSpPr txBox="1"/>
          <p:nvPr/>
        </p:nvSpPr>
        <p:spPr>
          <a:xfrm>
            <a:off x="2816894" y="653182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8661432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04D5D-9269-50CE-09C7-D3D6F54DB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CF7FB-A562-32DE-180D-0403A66E3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</p:spPr>
        <p:txBody>
          <a:bodyPr/>
          <a:lstStyle/>
          <a:p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TIÊU CHUẨN  NGOẠI QUAN </a:t>
            </a:r>
            <a:b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zh-TW" sz="2800" b="1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rPr>
              <a:t>SẢN PHẨM</a:t>
            </a:r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1C6D2-CE30-3944-441D-621C7EFB93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39C0-D1F8-4C60-B1F5-29418070D256}" type="slidenum">
              <a:rPr lang="en-US" altLang="zh-TW" smtClean="0"/>
              <a:pPr/>
              <a:t>8</a:t>
            </a:fld>
            <a:endParaRPr lang="en-US" altLang="zh-TW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54B20A-6180-8117-8323-B76F4F1A2F50}"/>
              </a:ext>
            </a:extLst>
          </p:cNvPr>
          <p:cNvSpPr txBox="1"/>
          <p:nvPr/>
        </p:nvSpPr>
        <p:spPr>
          <a:xfrm>
            <a:off x="88005" y="1083654"/>
            <a:ext cx="4267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- Sau khi mở được SOP (hình 1) ta kiểm tra chi tiết MAC, SN, QR code xem có đúng với SOP không</a:t>
            </a:r>
          </a:p>
          <a:p>
            <a:r>
              <a:rPr lang="en-US">
                <a:solidFill>
                  <a:schemeClr val="bg2"/>
                </a:solidFill>
              </a:rPr>
              <a:t>- Dùng súng Scan bắn MAC, SN, QR code xem có giống với sản phẩm không và so sánh ký tự với SOP( hình 2)</a:t>
            </a:r>
          </a:p>
          <a:p>
            <a:r>
              <a:rPr lang="en-US">
                <a:solidFill>
                  <a:schemeClr val="bg2"/>
                </a:solidFill>
              </a:rPr>
              <a:t>- Sau khi kiểm tra hoàn tất ta đóng gói hoàn chỉnh và trả lại sản xuất.</a:t>
            </a:r>
          </a:p>
          <a:p>
            <a:r>
              <a:rPr lang="en-US">
                <a:solidFill>
                  <a:schemeClr val="bg2"/>
                </a:solidFill>
              </a:rPr>
              <a:t>- </a:t>
            </a:r>
            <a:r>
              <a:rPr lang="en-US">
                <a:solidFill>
                  <a:srgbClr val="FF0000"/>
                </a:solidFill>
              </a:rPr>
              <a:t>Lưu ý: Nếu có phát sinh NG trong quá trình kiểm tra thì giữ lại sản phẩm NG và báo với Leader.</a:t>
            </a:r>
          </a:p>
          <a:p>
            <a:pPr marL="285750" indent="-285750">
              <a:buFontTx/>
              <a:buChar char="-"/>
            </a:pPr>
            <a:endParaRPr lang="en-US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00718C-11D7-854D-7D55-66220A58B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328" y="2772322"/>
            <a:ext cx="2248166" cy="5995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CFD0D0-FA80-D747-3780-331213C1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227" y="3487277"/>
            <a:ext cx="2248166" cy="6414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52255E-D919-71BB-FC8D-C9BBCA416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4227" y="4255655"/>
            <a:ext cx="2248166" cy="8982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CC32BA-1AB7-4BFA-D4FB-0D63ACA0B8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0947" y="5239069"/>
            <a:ext cx="825538" cy="10217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E743DE-9313-6183-D7D2-898417E03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0558" y="4255655"/>
            <a:ext cx="968276" cy="943352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F37E493E-ABCD-19CA-D49F-5F6585BCA36D}"/>
              </a:ext>
            </a:extLst>
          </p:cNvPr>
          <p:cNvSpPr/>
          <p:nvPr/>
        </p:nvSpPr>
        <p:spPr>
          <a:xfrm>
            <a:off x="6825740" y="2837980"/>
            <a:ext cx="61481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6C92A41-3489-610A-CE01-7534D8395476}"/>
              </a:ext>
            </a:extLst>
          </p:cNvPr>
          <p:cNvSpPr/>
          <p:nvPr/>
        </p:nvSpPr>
        <p:spPr>
          <a:xfrm>
            <a:off x="6836626" y="3601754"/>
            <a:ext cx="61481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8B66FD2-CC46-E12B-F512-0F285357A5C2}"/>
              </a:ext>
            </a:extLst>
          </p:cNvPr>
          <p:cNvSpPr/>
          <p:nvPr/>
        </p:nvSpPr>
        <p:spPr>
          <a:xfrm>
            <a:off x="6786871" y="4542664"/>
            <a:ext cx="61481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0BC6817-D0D3-49E3-2486-7718F171C4F7}"/>
              </a:ext>
            </a:extLst>
          </p:cNvPr>
          <p:cNvSpPr/>
          <p:nvPr/>
        </p:nvSpPr>
        <p:spPr>
          <a:xfrm>
            <a:off x="5354395" y="5624368"/>
            <a:ext cx="61481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D3FACC2-8725-3FC5-B50F-0B33E273F3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9310" y="3655600"/>
            <a:ext cx="1419048" cy="30476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9F4D5F3-C510-2EE2-F4A2-9EEDAC0FA9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9310" y="2870265"/>
            <a:ext cx="1095238" cy="30476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94656FA-64D0-A4EC-73B4-DDC493B3A8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12042" y="5666298"/>
            <a:ext cx="3021072" cy="23457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7770C17-6B7A-63E2-A016-767B5C7712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30947" y="1006104"/>
            <a:ext cx="2405679" cy="163083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1C8D547-BCF5-ADDB-C3C3-83285F43E1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36626" y="976469"/>
            <a:ext cx="2200787" cy="139422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CBE83BD-F241-CA8C-E20A-A994A22A1990}"/>
              </a:ext>
            </a:extLst>
          </p:cNvPr>
          <p:cNvSpPr txBox="1"/>
          <p:nvPr/>
        </p:nvSpPr>
        <p:spPr>
          <a:xfrm>
            <a:off x="5391857" y="245499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F14D8B-AEFE-7214-DB8B-EEA630645BEB}"/>
              </a:ext>
            </a:extLst>
          </p:cNvPr>
          <p:cNvSpPr txBox="1"/>
          <p:nvPr/>
        </p:nvSpPr>
        <p:spPr>
          <a:xfrm>
            <a:off x="7760289" y="205697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9913113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A14536-9405-CC87-8DA0-75E62FC488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B049FA-BD55-4D2D-B1D5-A9D400AC97E2}" type="slidenum">
              <a:rPr lang="en-US" altLang="zh-TW" smtClean="0"/>
              <a:pPr/>
              <a:t>9</a:t>
            </a:fld>
            <a:endParaRPr lang="en-US" altLang="zh-TW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C1B44620-C0A9-6383-63E1-131E300BC645}"/>
              </a:ext>
            </a:extLst>
          </p:cNvPr>
          <p:cNvSpPr txBox="1">
            <a:spLocks noChangeArrowheads="1"/>
          </p:cNvSpPr>
          <p:nvPr/>
        </p:nvSpPr>
        <p:spPr>
          <a:xfrm>
            <a:off x="1905000" y="1905000"/>
            <a:ext cx="5562600" cy="32004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itchFamily="2" charset="2"/>
              <a:buChar char="n"/>
              <a:defRPr kumimoji="1"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Wingdings" pitchFamily="2" charset="2"/>
              <a:buChar char="v"/>
              <a:defRPr kumimoji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kumimoji="1" sz="1600">
                <a:solidFill>
                  <a:schemeClr val="tx1"/>
                </a:solidFill>
                <a:latin typeface="Times New Roman" pitchFamily="18" charset="0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kumimoji="1" sz="1400" i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Times New Roman" pitchFamily="18" charset="0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Times New Roman" pitchFamily="18" charset="0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Times New Roman" pitchFamily="18" charset="0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Times New Roman" pitchFamily="18" charset="0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1200">
                <a:solidFill>
                  <a:schemeClr val="tx1"/>
                </a:solidFill>
                <a:latin typeface="Times New Roman" pitchFamily="18" charset="0"/>
                <a:ea typeface="+mn-ea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altLang="zh-CN" sz="6000" kern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The End</a:t>
            </a:r>
          </a:p>
          <a:p>
            <a:pPr algn="ctr">
              <a:buFont typeface="Wingdings" pitchFamily="2" charset="2"/>
              <a:buNone/>
            </a:pPr>
            <a:r>
              <a:rPr lang="en-US" altLang="zh-CN" sz="6000" kern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Thanks</a:t>
            </a:r>
            <a:r>
              <a:rPr lang="zh-CN" altLang="en-US" sz="6000" kern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！</a:t>
            </a:r>
            <a:endParaRPr lang="zh-TW" altLang="en-US" sz="6000" kern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08388805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Gemtek-Fro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ung_Arris style">
      <a:majorFont>
        <a:latin typeface="Arial"/>
        <a:ea typeface="PMingLiU"/>
        <a:cs typeface=""/>
      </a:majorFont>
      <a:minorFont>
        <a:latin typeface="Arial"/>
        <a:ea typeface="PMingLiU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Gemtek-Fron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mtek-Fron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mtek-Fron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mtek-Fron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mtek-Fron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mtek-Fron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mtek-Fron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16274</TotalTime>
  <Words>574</Words>
  <Application>Microsoft Office PowerPoint</Application>
  <PresentationFormat>On-screen Show (4:3)</PresentationFormat>
  <Paragraphs>56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標楷體</vt:lpstr>
      <vt:lpstr>Arial</vt:lpstr>
      <vt:lpstr>Times</vt:lpstr>
      <vt:lpstr>Times New Roman</vt:lpstr>
      <vt:lpstr>Wingdings</vt:lpstr>
      <vt:lpstr>Gemtek-Front</vt:lpstr>
      <vt:lpstr>PowerPoint Presentation</vt:lpstr>
      <vt:lpstr>Dụng cụ và thiết bị</vt:lpstr>
      <vt:lpstr>Điều kiện ngoại quan</vt:lpstr>
      <vt:lpstr>TIÊU CHUẨN  NGOẠI QUAN  SẢN PHẨM</vt:lpstr>
      <vt:lpstr>TIÊU CHUẨN  NGOẠI QUAN  SẢN PHẨM</vt:lpstr>
      <vt:lpstr>TIÊU CHUẨN  NGOẠI QUAN  SẢN PHẨM</vt:lpstr>
      <vt:lpstr>TIÊU CHUẨN  NGOẠI QUAN  SẢN PHẨM</vt:lpstr>
      <vt:lpstr>TIÊU CHUẨN  NGOẠI QUAN  SẢN PHẨM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Piper_Yang-楊旭鵬</dc:creator>
  <cp:lastModifiedBy>vn57</cp:lastModifiedBy>
  <cp:revision>928</cp:revision>
  <cp:lastPrinted>1601-01-01T00:00:00Z</cp:lastPrinted>
  <dcterms:created xsi:type="dcterms:W3CDTF">1601-01-01T00:00:00Z</dcterms:created>
  <dcterms:modified xsi:type="dcterms:W3CDTF">2025-03-31T09:12:35Z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